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embeddings/Microsoft_Equation1.bin" ContentType="application/vnd.openxmlformats-officedocument.oleObject"/>
  <Override PartName="/ppt/tags/tag28.xml" ContentType="application/vnd.openxmlformats-officedocument.presentationml.tags+xml"/>
  <Override PartName="/ppt/embeddings/Microsoft_Equation2.bin" ContentType="application/vnd.openxmlformats-officedocument.oleObject"/>
  <Override PartName="/ppt/embeddings/oleObject5.bin" ContentType="application/vnd.openxmlformats-officedocument.oleObject"/>
  <Override PartName="/ppt/tags/tag29.xml" ContentType="application/vnd.openxmlformats-officedocument.presentationml.tags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1" r:id="rId4"/>
    <p:sldId id="258" r:id="rId5"/>
    <p:sldId id="272" r:id="rId6"/>
    <p:sldId id="288" r:id="rId7"/>
    <p:sldId id="289" r:id="rId8"/>
    <p:sldId id="273" r:id="rId9"/>
    <p:sldId id="281" r:id="rId10"/>
    <p:sldId id="282" r:id="rId11"/>
    <p:sldId id="274" r:id="rId12"/>
    <p:sldId id="312" r:id="rId13"/>
    <p:sldId id="313" r:id="rId14"/>
    <p:sldId id="292" r:id="rId15"/>
    <p:sldId id="293" r:id="rId16"/>
    <p:sldId id="259" r:id="rId17"/>
    <p:sldId id="294" r:id="rId18"/>
    <p:sldId id="260" r:id="rId19"/>
    <p:sldId id="295" r:id="rId20"/>
    <p:sldId id="261" r:id="rId21"/>
    <p:sldId id="296" r:id="rId22"/>
    <p:sldId id="262" r:id="rId23"/>
    <p:sldId id="263" r:id="rId24"/>
    <p:sldId id="264" r:id="rId25"/>
    <p:sldId id="265" r:id="rId26"/>
    <p:sldId id="300" r:id="rId27"/>
    <p:sldId id="266" r:id="rId28"/>
    <p:sldId id="297" r:id="rId29"/>
    <p:sldId id="298" r:id="rId30"/>
    <p:sldId id="299" r:id="rId31"/>
    <p:sldId id="301" r:id="rId32"/>
    <p:sldId id="302" r:id="rId33"/>
    <p:sldId id="303" r:id="rId34"/>
    <p:sldId id="314" r:id="rId35"/>
    <p:sldId id="267" r:id="rId36"/>
    <p:sldId id="304" r:id="rId37"/>
    <p:sldId id="305" r:id="rId38"/>
    <p:sldId id="308" r:id="rId39"/>
    <p:sldId id="268" r:id="rId40"/>
    <p:sldId id="307" r:id="rId41"/>
    <p:sldId id="309" r:id="rId42"/>
    <p:sldId id="310" r:id="rId43"/>
    <p:sldId id="311" r:id="rId44"/>
    <p:sldId id="306" r:id="rId45"/>
    <p:sldId id="290" r:id="rId46"/>
    <p:sldId id="276" r:id="rId47"/>
    <p:sldId id="31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often constrained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 video:</a:t>
            </a:r>
            <a:r>
              <a:rPr lang="en-US" baseline="0" dirty="0" smtClean="0"/>
              <a:t> http://search-</a:t>
            </a:r>
            <a:r>
              <a:rPr lang="en-US" baseline="0" dirty="0" err="1" smtClean="0"/>
              <a:t>ext.abb.com</a:t>
            </a:r>
            <a:r>
              <a:rPr lang="en-US" baseline="0" dirty="0" smtClean="0"/>
              <a:t>/library/</a:t>
            </a:r>
            <a:r>
              <a:rPr lang="en-US" baseline="0" dirty="0" err="1" smtClean="0"/>
              <a:t>Download.aspx?DocumentID</a:t>
            </a:r>
            <a:r>
              <a:rPr lang="en-US" baseline="0" dirty="0" smtClean="0"/>
              <a:t>=9AKK106713A0297&amp;LanguageCode=</a:t>
            </a:r>
            <a:r>
              <a:rPr lang="en-US" baseline="0" dirty="0" err="1" smtClean="0"/>
              <a:t>en&amp;DocumentPartId</a:t>
            </a:r>
            <a:r>
              <a:rPr lang="en-US" baseline="0" dirty="0" smtClean="0"/>
              <a:t>=&amp;Action=Launch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 video:</a:t>
            </a:r>
            <a:r>
              <a:rPr lang="en-US" baseline="0" dirty="0" smtClean="0"/>
              <a:t> http://search-</a:t>
            </a:r>
            <a:r>
              <a:rPr lang="en-US" baseline="0" dirty="0" err="1" smtClean="0"/>
              <a:t>ext.abb.com</a:t>
            </a:r>
            <a:r>
              <a:rPr lang="en-US" baseline="0" dirty="0" smtClean="0"/>
              <a:t>/library/</a:t>
            </a:r>
            <a:r>
              <a:rPr lang="en-US" baseline="0" dirty="0" err="1" smtClean="0"/>
              <a:t>Download.aspx?DocumentID</a:t>
            </a:r>
            <a:r>
              <a:rPr lang="en-US" baseline="0" dirty="0" smtClean="0"/>
              <a:t>=9AKK106713A0297&amp;LanguageCode=</a:t>
            </a:r>
            <a:r>
              <a:rPr lang="en-US" baseline="0" dirty="0" err="1" smtClean="0"/>
              <a:t>en&amp;DocumentPartId</a:t>
            </a:r>
            <a:r>
              <a:rPr lang="en-US" baseline="0" dirty="0" smtClean="0"/>
              <a:t>=&amp;Action=Launch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Manipulator more than just series of mechanical linkages.  The</a:t>
            </a:r>
            <a:r>
              <a:rPr lang="en-US" baseline="0" dirty="0" smtClean="0"/>
              <a:t> mechanical arm is just a component in the robotic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Teleoperators</a:t>
            </a:r>
            <a:r>
              <a:rPr lang="en-US" dirty="0" smtClean="0"/>
              <a:t> from WWII to handle radioactive materials</a:t>
            </a:r>
          </a:p>
          <a:p>
            <a:r>
              <a:rPr lang="en-US" dirty="0" smtClean="0"/>
              <a:t>CNC</a:t>
            </a:r>
            <a:r>
              <a:rPr lang="en-US" baseline="0" dirty="0" smtClean="0"/>
              <a:t> developed because of high precision required to machine certain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Application: an industrial manipulator.  This one has a metal grinding wheel, job is</a:t>
            </a:r>
            <a:r>
              <a:rPr lang="en-US" baseline="0" dirty="0" smtClean="0"/>
              <a:t> to remove a certain amount of material from a surface. “What are basic issues?  What do we need to learn?”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0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</a:p>
          <a:p>
            <a:r>
              <a:rPr lang="en-US" dirty="0" smtClean="0"/>
              <a:t>We will use homogenous </a:t>
            </a:r>
            <a:r>
              <a:rPr lang="en-US" dirty="0" err="1" smtClean="0"/>
              <a:t>coordintes</a:t>
            </a:r>
            <a:r>
              <a:rPr lang="en-US" baseline="0" dirty="0" smtClean="0"/>
              <a:t> and homogenous transformations to 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Elbow up/ </a:t>
            </a:r>
            <a:r>
              <a:rPr lang="en-US" dirty="0" err="1" smtClean="0"/>
              <a:t>elbox</a:t>
            </a:r>
            <a:r>
              <a:rPr lang="en-US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9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Determinate By addition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 robot is a reprogrammable, multifunctional manipulator designed to move material, parts, tools, or specialized </a:t>
            </a:r>
            <a:r>
              <a:rPr lang="en-US" sz="2400" dirty="0" err="1" smtClean="0"/>
              <a:t>devics</a:t>
            </a:r>
            <a:r>
              <a:rPr lang="en-US" sz="2400" dirty="0" smtClean="0"/>
              <a:t> through variable programmed motions for the performance of a variety of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www.ifr.org</a:t>
            </a:r>
            <a:r>
              <a:rPr lang="en-US" dirty="0" smtClean="0"/>
              <a:t>/industrial-robots/statistics/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 a diverse team  (a programmer, a mechanical person, a math person)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5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0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(1/19/16 12:51) -----</a:t>
            </a:r>
          </a:p>
          <a:p>
            <a:r>
              <a:rPr lang="en-US"/>
              <a:t>add q2 aqn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 volunteer:  is their</a:t>
            </a:r>
            <a:r>
              <a:rPr lang="en-US" baseline="0" dirty="0" smtClean="0"/>
              <a:t> arm </a:t>
            </a:r>
            <a:r>
              <a:rPr lang="en-US" baseline="0" dirty="0" err="1" smtClean="0"/>
              <a:t>kinematically</a:t>
            </a:r>
            <a:r>
              <a:rPr lang="en-US" baseline="0" dirty="0" smtClean="0"/>
              <a:t> redundant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kinematically</a:t>
            </a:r>
            <a:r>
              <a:rPr lang="en-US" b="1" dirty="0" smtClean="0"/>
              <a:t> redundant</a:t>
            </a:r>
          </a:p>
          <a:p>
            <a:r>
              <a:rPr lang="en-US" baseline="0" dirty="0" smtClean="0"/>
              <a:t> Useful for reaching around or behind obstacles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youtube.com/aabecker5/" TargetMode="External"/><Relationship Id="rId5" Type="http://schemas.openxmlformats.org/officeDocument/2006/relationships/hyperlink" Target="http://www.swarmcontrol.net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sc.edu/~jokane/agitr/" TargetMode="External"/><Relationship Id="rId4" Type="http://schemas.openxmlformats.org/officeDocument/2006/relationships/hyperlink" Target="http://www.textbooks.com/BooksDescription.php?BKN=737159&amp;SBC=DBA&amp;kpid=9780471649908U&amp;kenshu=2599e9cb-0f69-c408-03de-00003b571bee&amp;mcid=XKS-7564-41-302-GoogleShopping-PRIDREPLACE-291&amp;gclid=CjwKEAiAt_K0BRCzjtv92_HGoR0SJAA9QNn_SyQmKmJm-UjUSSO78Ibvn1tUxGFxqO-zgcbquH29PRoCUsfw_wcB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ttps://cse.sc.edu/~jokane/agit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instructables.com/id/MeArm-Robot-Arm-Your-Robot-V1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2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5.png"/><Relationship Id="rId5" Type="http://schemas.openxmlformats.org/officeDocument/2006/relationships/image" Target="../media/image3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image" Target="../media/image17.jpeg"/><Relationship Id="rId1" Type="http://schemas.openxmlformats.org/officeDocument/2006/relationships/vmlDrawing" Target="../drawings/vmlDrawing1.vml"/><Relationship Id="rId2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new.abb.com/products/robotics/robot-selec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3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2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8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9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32.jpe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3.jpe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4.jpe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4.jpe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4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tags" Target="../tags/tag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8.jpe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jpe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tags" Target="../tags/tag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jpeg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4.vml"/><Relationship Id="rId2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5.vml"/><Relationship Id="rId2" Type="http://schemas.openxmlformats.org/officeDocument/2006/relationships/tags" Target="../tags/tag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40.jpeg"/><Relationship Id="rId6" Type="http://schemas.openxmlformats.org/officeDocument/2006/relationships/oleObject" Target="../embeddings/oleObject8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46.emf"/><Relationship Id="rId1" Type="http://schemas.openxmlformats.org/officeDocument/2006/relationships/vmlDrawing" Target="../drawings/vmlDrawing6.vml"/><Relationship Id="rId2" Type="http://schemas.openxmlformats.org/officeDocument/2006/relationships/tags" Target="../tags/tag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H-ECE639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nstrations.wolfram.com/author.html?author=Aaron+Beck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oysam@uh.edu" TargetMode="External"/><Relationship Id="rId3" Type="http://schemas.openxmlformats.org/officeDocument/2006/relationships/hyperlink" Target="mailto:lihuang.mech@gmail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1465222"/>
            <a:ext cx="7485864" cy="61831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 bwMode="auto">
          <a:xfrm>
            <a:off x="649247" y="2434088"/>
            <a:ext cx="7728857" cy="1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ECE 5397/6397: </a:t>
            </a:r>
            <a:endParaRPr lang="en-US" sz="3600" b="1" dirty="0" smtClean="0"/>
          </a:p>
          <a:p>
            <a:r>
              <a:rPr lang="en-US" sz="3600" b="1" dirty="0" smtClean="0"/>
              <a:t>Introduction </a:t>
            </a:r>
            <a:r>
              <a:rPr lang="en-US" sz="3600" b="1" dirty="0"/>
              <a:t>to Robotics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5739" y="3648766"/>
            <a:ext cx="441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90000"/>
                </a:solidFill>
              </a:rPr>
              <a:t>Welcome &amp; Lecture 1</a:t>
            </a:r>
            <a:endParaRPr lang="en-US" sz="3600" b="1" dirty="0">
              <a:solidFill>
                <a:srgbClr val="C9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2833" y="4550791"/>
            <a:ext cx="49660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Reference: Chapter 1, RD&amp;C</a:t>
            </a:r>
          </a:p>
          <a:p>
            <a:pPr algn="ctr"/>
            <a:r>
              <a:rPr lang="en-US" sz="3200" b="1" dirty="0" smtClean="0"/>
              <a:t>Instructor:</a:t>
            </a:r>
            <a:r>
              <a:rPr lang="en-US" sz="3200" b="1" baseline="0" dirty="0" smtClean="0"/>
              <a:t> Aaron </a:t>
            </a:r>
            <a:r>
              <a:rPr lang="en-US" sz="3200" b="1" baseline="0" dirty="0" smtClean="0"/>
              <a:t>Becker</a:t>
            </a:r>
          </a:p>
          <a:p>
            <a:r>
              <a:rPr lang="en-US" sz="3200" u="sng" dirty="0">
                <a:hlinkClick r:id="rId4"/>
              </a:rPr>
              <a:t>youtube.com/aabecker5/</a:t>
            </a:r>
          </a:p>
          <a:p>
            <a:r>
              <a:rPr lang="en-US" sz="3200" dirty="0"/>
              <a:t> </a:t>
            </a:r>
            <a:r>
              <a:rPr lang="en-US" sz="3200" u="sng" dirty="0">
                <a:hlinkClick r:id="rId5"/>
              </a:rPr>
              <a:t>www.SwarmControl.net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course is about learning fundamental concepts</a:t>
            </a:r>
          </a:p>
          <a:p>
            <a:pPr lvl="1"/>
            <a:r>
              <a:rPr lang="en-US" dirty="0" smtClean="0"/>
              <a:t>Do the problems by hand </a:t>
            </a:r>
            <a:r>
              <a:rPr lang="en-US" b="1" dirty="0" smtClean="0"/>
              <a:t>first</a:t>
            </a:r>
            <a:r>
              <a:rPr lang="en-US" dirty="0" smtClean="0"/>
              <a:t>, and use calculators/software to verify </a:t>
            </a:r>
          </a:p>
          <a:p>
            <a:pPr lvl="1"/>
            <a:r>
              <a:rPr lang="en-US" dirty="0" smtClean="0"/>
              <a:t>For the exams, calculators/computers/tablets are not allowed</a:t>
            </a:r>
          </a:p>
          <a:p>
            <a:r>
              <a:rPr lang="en-US" dirty="0" smtClean="0"/>
              <a:t>Please read the handout carefully</a:t>
            </a:r>
          </a:p>
          <a:p>
            <a:r>
              <a:rPr lang="en-US" dirty="0" smtClean="0"/>
              <a:t>Ask questions, get answers</a:t>
            </a:r>
          </a:p>
          <a:p>
            <a:r>
              <a:rPr lang="en-US" dirty="0" smtClean="0"/>
              <a:t>Give feedback – help me teach you better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5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8463" y="1170033"/>
            <a:ext cx="4128336" cy="5112657"/>
          </a:xfrm>
        </p:spPr>
        <p:txBody>
          <a:bodyPr/>
          <a:lstStyle/>
          <a:p>
            <a:r>
              <a:rPr lang="en-US" sz="2800" b="1" dirty="0" smtClean="0"/>
              <a:t>We will follow the book closely</a:t>
            </a:r>
          </a:p>
          <a:p>
            <a:pPr lvl="1"/>
            <a:r>
              <a:rPr lang="en-US" sz="2400" dirty="0" smtClean="0"/>
              <a:t>Chapters </a:t>
            </a:r>
            <a:r>
              <a:rPr lang="en-US" sz="2400" dirty="0"/>
              <a:t>1, 2, 3, 4, 5, 11, 12. </a:t>
            </a:r>
            <a:endParaRPr lang="en-US" sz="2400" dirty="0" smtClean="0"/>
          </a:p>
          <a:p>
            <a:pPr lvl="1"/>
            <a:r>
              <a:rPr lang="en-US" sz="2400" i="1" u="sng" dirty="0" smtClean="0">
                <a:solidFill>
                  <a:srgbClr val="C90000"/>
                </a:solidFill>
              </a:rPr>
              <a:t>Bring it to each class – we will use it</a:t>
            </a:r>
          </a:p>
          <a:p>
            <a:r>
              <a:rPr lang="en-US" sz="2800" b="1" dirty="0" smtClean="0"/>
              <a:t>Helpful handouts will be provided when needed </a:t>
            </a:r>
          </a:p>
          <a:p>
            <a:r>
              <a:rPr lang="en-US" sz="2800" b="1" dirty="0" smtClean="0"/>
              <a:t>Recommended Books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r>
              <a:rPr lang="en-US" sz="1800" b="1" dirty="0"/>
              <a:t>ROS textbook</a:t>
            </a:r>
            <a:r>
              <a:rPr lang="en-US" sz="1800" dirty="0"/>
              <a:t>: </a:t>
            </a:r>
            <a:r>
              <a:rPr lang="en-US" sz="1800" u="sng" dirty="0">
                <a:hlinkClick r:id="rId2"/>
              </a:rPr>
              <a:t>A Gentle Introduction to ROS</a:t>
            </a:r>
            <a:r>
              <a:rPr lang="en-US" sz="1800" dirty="0"/>
              <a:t>. Free at </a:t>
            </a:r>
            <a:r>
              <a:rPr lang="en-US" sz="1800" u="sng" dirty="0">
                <a:hlinkClick r:id="rId3"/>
              </a:rPr>
              <a:t>https://cse.sc.edu/~jokane/agitr/</a:t>
            </a:r>
            <a:r>
              <a:rPr lang="en-US" sz="1800" dirty="0"/>
              <a:t>.  Print version at $12.50 at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Textbook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3692" y="6211669"/>
            <a:ext cx="140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Cost: $</a:t>
            </a:r>
            <a:r>
              <a:rPr lang="en-US" b="1" dirty="0" smtClean="0">
                <a:hlinkClick r:id="rId4"/>
              </a:rPr>
              <a:t>95</a:t>
            </a:r>
            <a:endParaRPr lang="en-US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959" y="1170032"/>
            <a:ext cx="4595767" cy="45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1" y="978927"/>
            <a:ext cx="8483598" cy="551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Swarmathon</a:t>
            </a:r>
            <a:r>
              <a:rPr lang="en-US" dirty="0" smtClean="0"/>
              <a:t>: 3 </a:t>
            </a:r>
            <a:r>
              <a:rPr lang="en-US" dirty="0"/>
              <a:t>to 4-person teams.  Each team </a:t>
            </a:r>
            <a:r>
              <a:rPr lang="en-US" dirty="0" smtClean="0"/>
              <a:t>completes 3 challenges </a:t>
            </a:r>
            <a:r>
              <a:rPr lang="en-US" dirty="0"/>
              <a:t>in ROS, concluding with </a:t>
            </a:r>
            <a:r>
              <a:rPr lang="en-US" dirty="0" smtClean="0"/>
              <a:t>in</a:t>
            </a:r>
            <a:r>
              <a:rPr lang="en-US" dirty="0"/>
              <a:t>-class competition on </a:t>
            </a:r>
            <a:r>
              <a:rPr lang="en-US" dirty="0" err="1" smtClean="0"/>
              <a:t>Swarmathon</a:t>
            </a:r>
            <a:r>
              <a:rPr lang="en-US" dirty="0" smtClean="0"/>
              <a:t> </a:t>
            </a:r>
            <a:r>
              <a:rPr lang="en-US" dirty="0"/>
              <a:t>challenge.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Robot </a:t>
            </a:r>
            <a:r>
              <a:rPr lang="en-US" b="1" dirty="0" smtClean="0"/>
              <a:t>Arm: </a:t>
            </a:r>
            <a:r>
              <a:rPr lang="en-US" dirty="0" smtClean="0"/>
              <a:t>2</a:t>
            </a:r>
            <a:r>
              <a:rPr lang="en-US" dirty="0"/>
              <a:t>-person teams.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Assemble your teams by Jan 28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58" y="3556000"/>
            <a:ext cx="3769683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04399">
            <a:off x="-249124" y="3215778"/>
            <a:ext cx="2414131" cy="241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145488">
            <a:off x="1383392" y="3422650"/>
            <a:ext cx="2457088" cy="245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1812" y="400050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318408" y="43116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092" y="6381750"/>
            <a:ext cx="311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Toyrus.com</a:t>
            </a:r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07358" y="3022600"/>
            <a:ext cx="376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http://marvel-</a:t>
            </a:r>
            <a:r>
              <a:rPr lang="en-US" sz="1200" dirty="0" err="1"/>
              <a:t>movies.wikia.com</a:t>
            </a:r>
            <a:r>
              <a:rPr lang="en-US" sz="1200" dirty="0"/>
              <a:t>/wiki/</a:t>
            </a:r>
            <a:r>
              <a:rPr lang="en-US" sz="1200" dirty="0" err="1"/>
              <a:t>The_Avengers</a:t>
            </a:r>
            <a:r>
              <a:rPr lang="en-US" sz="1200" dirty="0"/>
              <a:t>_(team)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280" y="3484265"/>
            <a:ext cx="3637280" cy="3006637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8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31" y="2241233"/>
            <a:ext cx="4249669" cy="424966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978927"/>
            <a:ext cx="4913087" cy="5511975"/>
          </a:xfrm>
        </p:spPr>
        <p:txBody>
          <a:bodyPr/>
          <a:lstStyle/>
          <a:p>
            <a:r>
              <a:rPr lang="en-US" sz="2800" b="1" dirty="0" err="1" smtClean="0"/>
              <a:t>Swarmathon</a:t>
            </a:r>
            <a:r>
              <a:rPr lang="en-US" sz="2800" dirty="0" smtClean="0"/>
              <a:t> details: webinar Jan. 22</a:t>
            </a:r>
          </a:p>
          <a:p>
            <a:r>
              <a:rPr lang="en-US" sz="2800" dirty="0"/>
              <a:t>http://</a:t>
            </a:r>
            <a:r>
              <a:rPr lang="en-US" sz="2800" dirty="0" err="1"/>
              <a:t>nasaswarmathon.com</a:t>
            </a:r>
            <a:r>
              <a:rPr lang="en-US" sz="2800" dirty="0"/>
              <a:t>/</a:t>
            </a:r>
            <a:endParaRPr lang="en-US" sz="2800" dirty="0" smtClean="0"/>
          </a:p>
          <a:p>
            <a:r>
              <a:rPr lang="en-US" sz="2800" dirty="0" smtClean="0"/>
              <a:t>D N328 reserved – you can watch from anywhere</a:t>
            </a:r>
          </a:p>
          <a:p>
            <a:r>
              <a:rPr lang="en-US" sz="2800" b="1" dirty="0" smtClean="0"/>
              <a:t>Robot arm</a:t>
            </a:r>
            <a:r>
              <a:rPr lang="en-US" sz="2800" dirty="0" smtClean="0"/>
              <a:t>:  purchase motors and </a:t>
            </a:r>
            <a:r>
              <a:rPr lang="en-US" sz="2800" dirty="0" err="1"/>
              <a:t>A</a:t>
            </a:r>
            <a:r>
              <a:rPr lang="en-US" sz="2800" dirty="0" err="1" smtClean="0"/>
              <a:t>rduino</a:t>
            </a:r>
            <a:r>
              <a:rPr lang="en-US" sz="2800" dirty="0" smtClean="0"/>
              <a:t> </a:t>
            </a:r>
            <a:r>
              <a:rPr lang="en-US" sz="2800" dirty="0" smtClean="0"/>
              <a:t>as soon as you have a team</a:t>
            </a:r>
            <a:endParaRPr lang="en-US" sz="2800" dirty="0"/>
          </a:p>
          <a:p>
            <a:r>
              <a:rPr lang="en-US" sz="2800" u="sng" dirty="0" smtClean="0">
                <a:hlinkClick r:id="rId3"/>
              </a:rPr>
              <a:t>http</a:t>
            </a:r>
            <a:r>
              <a:rPr lang="en-US" sz="2800" u="sng" dirty="0">
                <a:hlinkClick r:id="rId3"/>
              </a:rPr>
              <a:t>://www.instructables.com/id/MeArm-Robot-Arm-Your-Robot-V10/</a:t>
            </a:r>
            <a:r>
              <a:rPr lang="en-US" sz="28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4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8186058" cy="914400"/>
          </a:xfrm>
        </p:spPr>
        <p:txBody>
          <a:bodyPr/>
          <a:lstStyle/>
          <a:p>
            <a:r>
              <a:rPr lang="en-US" sz="4000" dirty="0" smtClean="0"/>
              <a:t>Mathematical Modeling of Robots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manipulator is composed of </a:t>
            </a:r>
            <a:r>
              <a:rPr lang="en-US" b="1" dirty="0" smtClean="0"/>
              <a:t>links </a:t>
            </a:r>
            <a:r>
              <a:rPr lang="en-US" dirty="0" smtClean="0"/>
              <a:t>connected by </a:t>
            </a:r>
            <a:r>
              <a:rPr lang="en-US" b="1" dirty="0" smtClean="0"/>
              <a:t>joints</a:t>
            </a:r>
            <a:r>
              <a:rPr lang="en-US" dirty="0" smtClean="0"/>
              <a:t> to form a </a:t>
            </a:r>
            <a:r>
              <a:rPr lang="en-US" b="1" dirty="0" smtClean="0"/>
              <a:t>kinematic chain</a:t>
            </a:r>
          </a:p>
          <a:p>
            <a:r>
              <a:rPr lang="en-US" b="1" dirty="0" smtClean="0"/>
              <a:t>Revolute</a:t>
            </a:r>
            <a:r>
              <a:rPr lang="en-US" dirty="0" smtClean="0"/>
              <a:t> joint (hinge), </a:t>
            </a:r>
            <a:r>
              <a:rPr lang="en-US" i="1" dirty="0"/>
              <a:t>R</a:t>
            </a:r>
            <a:endParaRPr lang="en-US" i="1" dirty="0" smtClean="0"/>
          </a:p>
          <a:p>
            <a:r>
              <a:rPr lang="en-US" b="1" dirty="0" smtClean="0"/>
              <a:t>Prismatic </a:t>
            </a:r>
            <a:r>
              <a:rPr lang="en-US" dirty="0" smtClean="0"/>
              <a:t>joint (slide), </a:t>
            </a:r>
            <a:r>
              <a:rPr lang="en-US" i="1" dirty="0"/>
              <a:t>P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0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r="14418" b="35658"/>
          <a:stretch/>
        </p:blipFill>
        <p:spPr bwMode="auto">
          <a:xfrm>
            <a:off x="1777999" y="3440929"/>
            <a:ext cx="5562598" cy="304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9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Steveo\My Documents\Engineering\BCS\spong_0471649902\prepare_present\jpgsd\ch01\01_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08" b="28018"/>
          <a:stretch/>
        </p:blipFill>
        <p:spPr bwMode="auto">
          <a:xfrm>
            <a:off x="3984030" y="1285419"/>
            <a:ext cx="5356820" cy="364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Representation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325" y="978927"/>
            <a:ext cx="4769853" cy="5511975"/>
          </a:xfrm>
        </p:spPr>
        <p:txBody>
          <a:bodyPr/>
          <a:lstStyle/>
          <a:p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joint connects link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i</a:t>
            </a:r>
            <a:r>
              <a:rPr lang="en-US" dirty="0" smtClean="0"/>
              <a:t>+1</a:t>
            </a:r>
          </a:p>
          <a:p>
            <a:r>
              <a:rPr lang="en-US" i="1" dirty="0" err="1" smtClean="0"/>
              <a:t>z</a:t>
            </a:r>
            <a:r>
              <a:rPr lang="en-US" i="1" baseline="-25000" dirty="0" err="1" smtClean="0"/>
              <a:t>i</a:t>
            </a:r>
            <a:r>
              <a:rPr lang="en-US" dirty="0" smtClean="0"/>
              <a:t> is axis of rotation of revolute, axis of translation of prismatic</a:t>
            </a:r>
          </a:p>
          <a:p>
            <a:r>
              <a:rPr lang="en-US" dirty="0" smtClean="0"/>
              <a:t>Joint variables </a:t>
            </a:r>
            <a:r>
              <a:rPr lang="en-US" dirty="0" err="1" smtClean="0"/>
              <a:t>θ</a:t>
            </a:r>
            <a:r>
              <a:rPr lang="en-US" i="1" baseline="-25000" dirty="0" err="1" smtClean="0"/>
              <a:t>i</a:t>
            </a:r>
            <a:r>
              <a:rPr lang="en-US" dirty="0" smtClean="0"/>
              <a:t> revolute,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 prismatic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15100" y="5200314"/>
            <a:ext cx="6822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type of Robot is this?</a:t>
            </a:r>
          </a:p>
          <a:p>
            <a:r>
              <a:rPr lang="en-US" sz="2400" dirty="0" smtClean="0"/>
              <a:t>How do we describe the configuration?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13046" y="5200314"/>
            <a:ext cx="19384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RRR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1</a:t>
            </a:r>
            <a:r>
              <a:rPr lang="en-US" sz="2400" dirty="0" smtClean="0">
                <a:solidFill>
                  <a:schemeClr val="accent2"/>
                </a:solidFill>
              </a:rPr>
              <a:t> 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2</a:t>
            </a:r>
            <a:r>
              <a:rPr lang="en-US" sz="2400" dirty="0" smtClean="0">
                <a:solidFill>
                  <a:schemeClr val="accent2"/>
                </a:solidFill>
              </a:rPr>
              <a:t> 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3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58" y="978927"/>
            <a:ext cx="8755533" cy="5511975"/>
          </a:xfrm>
        </p:spPr>
        <p:txBody>
          <a:bodyPr/>
          <a:lstStyle/>
          <a:p>
            <a:r>
              <a:rPr lang="en-US" sz="2800" b="1" dirty="0" smtClean="0"/>
              <a:t>Configuration</a:t>
            </a:r>
            <a:r>
              <a:rPr lang="en-US" sz="2800" dirty="0" smtClean="0"/>
              <a:t> of a manipulator: complete specification of the location of every point on the manipulator</a:t>
            </a:r>
          </a:p>
          <a:p>
            <a:r>
              <a:rPr lang="en-US" sz="2800" b="1" dirty="0" smtClean="0"/>
              <a:t>Configuration space</a:t>
            </a:r>
            <a:r>
              <a:rPr lang="en-US" sz="2800" dirty="0" smtClean="0"/>
              <a:t>: set of all configurations</a:t>
            </a:r>
          </a:p>
          <a:p>
            <a:r>
              <a:rPr lang="en-US" sz="2800" dirty="0" smtClean="0"/>
              <a:t>Denote  with vector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q</a:t>
            </a:r>
            <a:r>
              <a:rPr lang="en-US" sz="2800" i="1" dirty="0" smtClean="0"/>
              <a:t> = </a:t>
            </a:r>
            <a:r>
              <a:rPr lang="en-US" sz="2800" i="1" dirty="0" smtClean="0"/>
              <a:t>[q</a:t>
            </a:r>
            <a:r>
              <a:rPr lang="en-US" sz="2800" i="1" baseline="-25000" dirty="0" smtClean="0"/>
              <a:t>1,</a:t>
            </a:r>
            <a:r>
              <a:rPr lang="en-US" sz="2800" i="1" dirty="0"/>
              <a:t> </a:t>
            </a:r>
            <a:r>
              <a:rPr lang="en-US" sz="2800" i="1" dirty="0" smtClean="0"/>
              <a:t>q</a:t>
            </a:r>
            <a:r>
              <a:rPr lang="en-US" sz="2800" i="1" baseline="-25000" dirty="0" smtClean="0"/>
              <a:t>1</a:t>
            </a:r>
            <a:r>
              <a:rPr lang="en-US" sz="2800" i="1" dirty="0" smtClean="0"/>
              <a:t>,…,</a:t>
            </a:r>
            <a:r>
              <a:rPr lang="en-US" sz="2800" i="1" dirty="0"/>
              <a:t> </a:t>
            </a:r>
            <a:r>
              <a:rPr lang="en-US" sz="2800" i="1" dirty="0" err="1" smtClean="0"/>
              <a:t>q</a:t>
            </a:r>
            <a:r>
              <a:rPr lang="en-US" sz="2800" i="1" baseline="-25000" dirty="0" err="1" smtClean="0"/>
              <a:t>n</a:t>
            </a:r>
            <a:r>
              <a:rPr lang="en-US" sz="2800" i="1" dirty="0" smtClean="0"/>
              <a:t>]</a:t>
            </a:r>
            <a:endParaRPr lang="en-US" sz="2800" i="1" dirty="0"/>
          </a:p>
          <a:p>
            <a:endParaRPr lang="en-US" sz="2800" i="1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Degrees of freedom (DOF) number of parameters to minimally specify configuration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Space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622800" y="3759200"/>
            <a:ext cx="10668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2482850"/>
            <a:ext cx="3187700" cy="2552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6300" y="4851400"/>
            <a:ext cx="3039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Configuration space</a:t>
            </a:r>
          </a:p>
          <a:p>
            <a:pPr algn="ctr"/>
            <a:r>
              <a:rPr lang="en-US" sz="2400" b="1" i="1" dirty="0" smtClean="0"/>
              <a:t>q</a:t>
            </a:r>
            <a:r>
              <a:rPr lang="en-US" sz="2400" dirty="0" smtClean="0"/>
              <a:t> = θ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θ</a:t>
            </a:r>
            <a:r>
              <a:rPr lang="en-US" sz="2400" i="1" baseline="-25000" dirty="0"/>
              <a:t>2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0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7" r="28807" b="28985"/>
          <a:stretch/>
        </p:blipFill>
        <p:spPr bwMode="auto">
          <a:xfrm>
            <a:off x="539750" y="2889250"/>
            <a:ext cx="3165570" cy="271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6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914400"/>
            <a:ext cx="3797300" cy="2133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978927"/>
            <a:ext cx="5689601" cy="5511975"/>
          </a:xfrm>
        </p:spPr>
        <p:txBody>
          <a:bodyPr/>
          <a:lstStyle/>
          <a:p>
            <a:r>
              <a:rPr lang="en-US" dirty="0" smtClean="0"/>
              <a:t>An object in space has 6 DOF:</a:t>
            </a:r>
          </a:p>
          <a:p>
            <a:pPr lvl="1"/>
            <a:r>
              <a:rPr lang="en-US" dirty="0" smtClean="0"/>
              <a:t>3 positioning  (</a:t>
            </a:r>
            <a:r>
              <a:rPr lang="en-US" i="1" dirty="0" err="1" smtClean="0"/>
              <a:t>x,y,z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3 orientation (</a:t>
            </a:r>
            <a:r>
              <a:rPr lang="en-US" dirty="0" err="1" smtClean="0"/>
              <a:t>θ,ϕ,ψ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Manipulator usually has 6 DOF</a:t>
            </a:r>
          </a:p>
          <a:p>
            <a:r>
              <a:rPr lang="en-US" dirty="0" smtClean="0"/>
              <a:t>Manipulator with more than 6 DOF is </a:t>
            </a:r>
            <a:r>
              <a:rPr lang="en-US" b="1" dirty="0" err="1" smtClean="0"/>
              <a:t>kinematically</a:t>
            </a:r>
            <a:r>
              <a:rPr lang="en-US" b="1" dirty="0" smtClean="0"/>
              <a:t> redundant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Space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5" r="21834" b="22840"/>
          <a:stretch/>
        </p:blipFill>
        <p:spPr bwMode="auto">
          <a:xfrm>
            <a:off x="6146800" y="3409826"/>
            <a:ext cx="2832100" cy="344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32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78927"/>
            <a:ext cx="8967516" cy="5709740"/>
          </a:xfrm>
        </p:spPr>
        <p:txBody>
          <a:bodyPr/>
          <a:lstStyle/>
          <a:p>
            <a:r>
              <a:rPr lang="en-US" sz="2400" dirty="0" smtClean="0"/>
              <a:t>Configuration describes </a:t>
            </a:r>
            <a:r>
              <a:rPr lang="en-US" sz="2400" i="1" dirty="0" smtClean="0"/>
              <a:t>geometry</a:t>
            </a:r>
            <a:r>
              <a:rPr lang="en-US" sz="2400" dirty="0" smtClean="0"/>
              <a:t>, not dynamics</a:t>
            </a:r>
          </a:p>
          <a:p>
            <a:r>
              <a:rPr lang="en-US" sz="2400" b="1" dirty="0" smtClean="0"/>
              <a:t>State</a:t>
            </a:r>
            <a:r>
              <a:rPr lang="en-US" sz="2400" dirty="0" smtClean="0"/>
              <a:t> of manipulator: set of variables that with description of manipulator dynamics and future inputs, determines the future time response of the manipulator</a:t>
            </a:r>
          </a:p>
          <a:p>
            <a:r>
              <a:rPr lang="en-US" sz="2400" b="1" dirty="0" smtClean="0"/>
              <a:t>State space</a:t>
            </a:r>
            <a:r>
              <a:rPr lang="en-US" sz="2400" dirty="0" smtClean="0"/>
              <a:t>: set of all possible states</a:t>
            </a:r>
          </a:p>
          <a:p>
            <a:r>
              <a:rPr lang="en-US" sz="2400" dirty="0" smtClean="0"/>
              <a:t>For robot manipulator, state is joint variables </a:t>
            </a:r>
            <a:r>
              <a:rPr lang="en-US" sz="2400" b="1" dirty="0" smtClean="0"/>
              <a:t>q</a:t>
            </a:r>
            <a:r>
              <a:rPr lang="en-US" sz="2400" dirty="0" smtClean="0"/>
              <a:t> and joint velocities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Tricky: State Space / Workspace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053523"/>
              </p:ext>
            </p:extLst>
          </p:nvPr>
        </p:nvGraphicFramePr>
        <p:xfrm>
          <a:off x="8669011" y="3056721"/>
          <a:ext cx="298505" cy="92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5" imgW="127000" imgH="393700" progId="Equation.3">
                  <p:embed/>
                </p:oleObj>
              </mc:Choice>
              <mc:Fallback>
                <p:oleObj name="Equation" r:id="rId5" imgW="127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69011" y="3056721"/>
                        <a:ext cx="298505" cy="92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C:\Documents and Settings\Steveo\My Documents\Engineering\BCS\spong_0471649902\prepare_present\jpgsd\ch01\01_1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61464"/>
          <a:stretch/>
        </p:blipFill>
        <p:spPr bwMode="auto">
          <a:xfrm>
            <a:off x="5437724" y="3617959"/>
            <a:ext cx="3529792" cy="30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1" y="3846089"/>
            <a:ext cx="5334000" cy="31933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  <a:r>
              <a:rPr lang="en-US" sz="2400" b="1" dirty="0" smtClean="0"/>
              <a:t>Workspace</a:t>
            </a:r>
            <a:r>
              <a:rPr lang="en-US" sz="2400" dirty="0" smtClean="0"/>
              <a:t> is total volume swept out by the end effector as manipulator executes all possible motions</a:t>
            </a:r>
          </a:p>
          <a:p>
            <a:r>
              <a:rPr lang="en-US" sz="2400" b="1" dirty="0" smtClean="0"/>
              <a:t>Reachable workspace</a:t>
            </a:r>
            <a:r>
              <a:rPr lang="en-US" sz="2400" dirty="0" smtClean="0"/>
              <a:t>: set of points reachable</a:t>
            </a:r>
          </a:p>
          <a:p>
            <a:r>
              <a:rPr lang="en-US" sz="2400" b="1" dirty="0" err="1" smtClean="0"/>
              <a:t>Dextrous</a:t>
            </a:r>
            <a:r>
              <a:rPr lang="en-US" sz="2400" b="1" dirty="0" smtClean="0"/>
              <a:t> workspace</a:t>
            </a:r>
            <a:r>
              <a:rPr lang="en-US" sz="2400" dirty="0" smtClean="0"/>
              <a:t>: set of points where all orientations are possible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921250" y="6319335"/>
            <a:ext cx="4222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Statenspace</a:t>
            </a:r>
            <a:r>
              <a:rPr lang="en-US" dirty="0" smtClean="0"/>
              <a:t>: [θ</a:t>
            </a:r>
            <a:r>
              <a:rPr lang="en-US" baseline="-25000" dirty="0" smtClean="0"/>
              <a:t>1</a:t>
            </a:r>
            <a:r>
              <a:rPr lang="en-US" dirty="0" smtClean="0"/>
              <a:t>, θ</a:t>
            </a:r>
            <a:r>
              <a:rPr lang="en-US" baseline="-25000" dirty="0" smtClean="0"/>
              <a:t>2</a:t>
            </a:r>
            <a:r>
              <a:rPr lang="en-US" dirty="0" smtClean="0"/>
              <a:t>, d</a:t>
            </a:r>
            <a:r>
              <a:rPr lang="en-US" baseline="-25000" dirty="0" smtClean="0"/>
              <a:t>3</a:t>
            </a:r>
            <a:r>
              <a:rPr lang="en-US" dirty="0" smtClean="0"/>
              <a:t>,</a:t>
            </a:r>
            <a:r>
              <a:rPr lang="en-US" baseline="30000" dirty="0" smtClean="0"/>
              <a:t> d</a:t>
            </a:r>
            <a:r>
              <a:rPr lang="en-US" dirty="0" smtClean="0"/>
              <a:t>/</a:t>
            </a:r>
            <a:r>
              <a:rPr lang="en-US" baseline="-25000" dirty="0" smtClean="0"/>
              <a:t>dt</a:t>
            </a:r>
            <a:r>
              <a:rPr lang="en-US" dirty="0" smtClean="0"/>
              <a:t>θ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baseline="30000" dirty="0"/>
              <a:t>d</a:t>
            </a:r>
            <a:r>
              <a:rPr lang="en-US" dirty="0"/>
              <a:t>/</a:t>
            </a:r>
            <a:r>
              <a:rPr lang="en-US" baseline="-25000" dirty="0"/>
              <a:t>dt</a:t>
            </a:r>
            <a:r>
              <a:rPr lang="en-US" dirty="0" smtClean="0"/>
              <a:t>θ</a:t>
            </a:r>
            <a:r>
              <a:rPr lang="en-US" baseline="-25000" dirty="0" smtClean="0"/>
              <a:t>2</a:t>
            </a:r>
            <a:r>
              <a:rPr lang="en-US" dirty="0"/>
              <a:t>, </a:t>
            </a:r>
            <a:r>
              <a:rPr lang="en-US" baseline="30000" dirty="0"/>
              <a:t>d</a:t>
            </a:r>
            <a:r>
              <a:rPr lang="en-US" dirty="0"/>
              <a:t>/</a:t>
            </a:r>
            <a:r>
              <a:rPr lang="en-US" baseline="-25000" dirty="0"/>
              <a:t>dt</a:t>
            </a:r>
            <a:r>
              <a:rPr lang="en-US" dirty="0" smtClean="0"/>
              <a:t>d</a:t>
            </a:r>
            <a:r>
              <a:rPr lang="en-US" baseline="-25000" dirty="0" smtClean="0"/>
              <a:t>3</a:t>
            </a:r>
            <a:r>
              <a:rPr lang="en-US" dirty="0"/>
              <a:t>]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000" y="5185860"/>
            <a:ext cx="13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workspace </a:t>
            </a:r>
          </a:p>
        </p:txBody>
      </p:sp>
    </p:spTree>
    <p:extLst>
      <p:ext uri="{BB962C8B-B14F-4D97-AF65-F5344CB8AC3E}">
        <p14:creationId xmlns:p14="http://schemas.microsoft.com/office/powerpoint/2010/main" val="313567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Power</a:t>
            </a:r>
            <a:r>
              <a:rPr lang="en-US" dirty="0" smtClean="0"/>
              <a:t>: electric/hydraulic/pneumatic</a:t>
            </a:r>
          </a:p>
          <a:p>
            <a:r>
              <a:rPr lang="en-US" b="1" dirty="0" smtClean="0"/>
              <a:t>Method of control</a:t>
            </a:r>
            <a:r>
              <a:rPr lang="en-US" dirty="0" smtClean="0"/>
              <a:t>: servo/</a:t>
            </a:r>
            <a:r>
              <a:rPr lang="en-US" dirty="0" err="1" smtClean="0"/>
              <a:t>nonservo</a:t>
            </a:r>
            <a:endParaRPr lang="en-US" dirty="0" smtClean="0"/>
          </a:p>
          <a:p>
            <a:r>
              <a:rPr lang="en-US" b="1" dirty="0" smtClean="0"/>
              <a:t>Application area</a:t>
            </a:r>
            <a:r>
              <a:rPr lang="en-US" dirty="0" smtClean="0"/>
              <a:t>: assembly/</a:t>
            </a:r>
            <a:r>
              <a:rPr lang="en-US" dirty="0" err="1" smtClean="0"/>
              <a:t>nonassembly</a:t>
            </a:r>
            <a:endParaRPr lang="en-US" dirty="0" smtClean="0"/>
          </a:p>
          <a:p>
            <a:r>
              <a:rPr lang="en-US" b="1" dirty="0" smtClean="0"/>
              <a:t>Geometry</a:t>
            </a:r>
            <a:r>
              <a:rPr lang="en-US" dirty="0" smtClean="0"/>
              <a:t>: RRR, RRP, </a:t>
            </a:r>
            <a:r>
              <a:rPr lang="en-US" dirty="0" err="1" smtClean="0"/>
              <a:t>etc</a:t>
            </a:r>
            <a:r>
              <a:rPr lang="en-US" dirty="0" smtClean="0"/>
              <a:t>, serial vs. parallel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Fun: </a:t>
            </a:r>
            <a:r>
              <a:rPr lang="en-US" dirty="0">
                <a:hlinkClick r:id="rId3"/>
              </a:rPr>
              <a:t>http://new.abb.com/products/robotics/robot-</a:t>
            </a:r>
            <a:r>
              <a:rPr lang="en-US" dirty="0" smtClean="0">
                <a:hlinkClick r:id="rId3"/>
              </a:rPr>
              <a:t>selector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6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Fundamentals of </a:t>
            </a:r>
            <a:r>
              <a:rPr lang="en-US" sz="2800" dirty="0" smtClean="0"/>
              <a:t>robotics: the Mathematical modeling of robots as mechanical devices</a:t>
            </a:r>
          </a:p>
          <a:p>
            <a:r>
              <a:rPr lang="en-US" sz="2800" b="1" dirty="0" smtClean="0"/>
              <a:t>Definitions:</a:t>
            </a:r>
          </a:p>
          <a:p>
            <a:pPr lvl="1"/>
            <a:r>
              <a:rPr lang="en-US" sz="2400" b="1" dirty="0" smtClean="0"/>
              <a:t>Robot:</a:t>
            </a:r>
            <a:r>
              <a:rPr lang="en-US" sz="2400" dirty="0" smtClean="0"/>
              <a:t> from Czech word for work “</a:t>
            </a:r>
            <a:r>
              <a:rPr lang="en-US" sz="2400" i="1" dirty="0" err="1" smtClean="0"/>
              <a:t>robota</a:t>
            </a:r>
            <a:r>
              <a:rPr lang="en-US" sz="2400" dirty="0" smtClean="0"/>
              <a:t>”: A robot is a reprogrammable, multifunctional manipulator designed to move material, parts, tools, or specialized </a:t>
            </a:r>
            <a:r>
              <a:rPr lang="en-US" sz="2400" dirty="0" smtClean="0"/>
              <a:t>device </a:t>
            </a:r>
            <a:r>
              <a:rPr lang="en-US" sz="2400" dirty="0" smtClean="0"/>
              <a:t>through variable programmed motions for the performance of a variety of tasks</a:t>
            </a:r>
          </a:p>
          <a:p>
            <a:pPr lvl="1"/>
            <a:r>
              <a:rPr lang="en-US" sz="2400" dirty="0" smtClean="0"/>
              <a:t>Robots come from </a:t>
            </a:r>
            <a:r>
              <a:rPr lang="en-US" sz="2400" b="1" dirty="0" err="1" smtClean="0"/>
              <a:t>teleoperators</a:t>
            </a:r>
            <a:r>
              <a:rPr lang="en-US" sz="2400" dirty="0" smtClean="0"/>
              <a:t> + </a:t>
            </a:r>
            <a:r>
              <a:rPr lang="en-US" sz="2400" b="1" dirty="0" smtClean="0"/>
              <a:t>numerically controlled milling </a:t>
            </a:r>
            <a:r>
              <a:rPr lang="en-US" sz="2400" b="1" dirty="0" smtClean="0"/>
              <a:t>machines</a:t>
            </a:r>
          </a:p>
          <a:p>
            <a:r>
              <a:rPr lang="en-US" b="1" dirty="0" smtClean="0"/>
              <a:t>ROS install night:  Tuesday, Jan 26, 7pm, N386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Power: electric/hydraulic/pneumatic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Mitsubishi electric, </a:t>
            </a:r>
            <a:r>
              <a:rPr lang="en-US" dirty="0" err="1" smtClean="0"/>
              <a:t>wisegeek.com</a:t>
            </a:r>
            <a:r>
              <a:rPr lang="en-US" dirty="0" smtClean="0"/>
              <a:t>, </a:t>
            </a:r>
            <a:r>
              <a:rPr lang="en-US" dirty="0" err="1" smtClean="0"/>
              <a:t>festo.com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Electric: cheaper, cleaner, quieter</a:t>
            </a:r>
          </a:p>
          <a:p>
            <a:pPr marL="0" indent="0">
              <a:buNone/>
            </a:pPr>
            <a:r>
              <a:rPr lang="en-US" sz="2400" dirty="0" smtClean="0"/>
              <a:t>Hydraulic: stronger</a:t>
            </a:r>
          </a:p>
          <a:p>
            <a:pPr marL="0" indent="0">
              <a:buNone/>
            </a:pPr>
            <a:r>
              <a:rPr lang="en-US" sz="2400" dirty="0" smtClean="0"/>
              <a:t>Pneumatic: often inexpensive/simple, precise control hard (but see </a:t>
            </a:r>
            <a:r>
              <a:rPr lang="en-US" sz="2400" dirty="0" err="1" smtClean="0"/>
              <a:t>Festo</a:t>
            </a:r>
            <a:r>
              <a:rPr lang="en-US" sz="2400" dirty="0" smtClean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549400"/>
            <a:ext cx="2366191" cy="226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590" y="1549400"/>
            <a:ext cx="3530858" cy="242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20" y="1574800"/>
            <a:ext cx="335969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271410"/>
            <a:ext cx="3073400" cy="23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7" y="4597400"/>
            <a:ext cx="2366191" cy="2260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" y="914400"/>
            <a:ext cx="9144000" cy="551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Method of control</a:t>
            </a:r>
            <a:r>
              <a:rPr lang="en-US" dirty="0" smtClean="0"/>
              <a:t>: servo/</a:t>
            </a:r>
            <a:r>
              <a:rPr lang="en-US" dirty="0" err="1" smtClean="0"/>
              <a:t>nonservo</a:t>
            </a:r>
            <a:endParaRPr lang="en-US" dirty="0"/>
          </a:p>
          <a:p>
            <a:r>
              <a:rPr lang="en-US" dirty="0" err="1" smtClean="0"/>
              <a:t>Nonservo</a:t>
            </a:r>
            <a:r>
              <a:rPr lang="en-US" dirty="0" smtClean="0"/>
              <a:t>: open-loop</a:t>
            </a:r>
          </a:p>
          <a:p>
            <a:r>
              <a:rPr lang="en-US" dirty="0" smtClean="0"/>
              <a:t>Servo (closed loop)</a:t>
            </a:r>
          </a:p>
          <a:p>
            <a:pPr lvl="1"/>
            <a:r>
              <a:rPr lang="en-US" dirty="0" smtClean="0"/>
              <a:t>Point-to-point: can specify desired position of end-effector</a:t>
            </a:r>
          </a:p>
          <a:p>
            <a:pPr lvl="1"/>
            <a:r>
              <a:rPr lang="en-US" dirty="0" smtClean="0"/>
              <a:t>Continuous path: follows trajectories</a:t>
            </a:r>
          </a:p>
          <a:p>
            <a:pPr marL="0" indent="0">
              <a:buNone/>
            </a:pPr>
            <a:r>
              <a:rPr lang="en-US" b="1" dirty="0" smtClean="0"/>
              <a:t>Geometry</a:t>
            </a:r>
            <a:r>
              <a:rPr lang="en-US" dirty="0"/>
              <a:t>: </a:t>
            </a:r>
            <a:r>
              <a:rPr lang="en-US" dirty="0" smtClean="0"/>
              <a:t>serial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parallel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56" y="4191000"/>
            <a:ext cx="2401244" cy="226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4000" y="6350337"/>
            <a:ext cx="614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and parallel robots from </a:t>
            </a:r>
            <a:r>
              <a:rPr lang="en-US" dirty="0" smtClean="0"/>
              <a:t>Mitsubishi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4-DOF Quattro robot by Adept Technology.</a:t>
            </a:r>
          </a:p>
        </p:txBody>
      </p:sp>
    </p:spTree>
    <p:extLst>
      <p:ext uri="{BB962C8B-B14F-4D97-AF65-F5344CB8AC3E}">
        <p14:creationId xmlns:p14="http://schemas.microsoft.com/office/powerpoint/2010/main" val="315629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System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04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8890000" cy="473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40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Rotational links have lower resolution, kinematic coupling between links, and harder math.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Rotational Links?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0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96827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59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Wrists</a:t>
            </a:r>
            <a:endParaRPr lang="en-US" dirty="0"/>
          </a:p>
        </p:txBody>
      </p:sp>
      <p:pic>
        <p:nvPicPr>
          <p:cNvPr id="390" name="Picture 2" descr="C:\Documents and Settings\Steveo\My Documents\Engineering\BCS\spong_0471649902\prepare_present\jpgsd\ch01\01_06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9100"/>
            <a:ext cx="82296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1" name="TextBox 390"/>
          <p:cNvSpPr txBox="1"/>
          <p:nvPr/>
        </p:nvSpPr>
        <p:spPr>
          <a:xfrm>
            <a:off x="957942" y="5664200"/>
            <a:ext cx="772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Sphereical</a:t>
            </a:r>
            <a:r>
              <a:rPr lang="en-US" dirty="0" smtClean="0"/>
              <a:t> wrist: greatly simplifies kinematic analysis: decouples position and orientation of end effector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3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Documents and Settings\Steveo\My Documents\Engineering\BCS\spong_0471649902\prepare_present\jpgsd\ch01\01_08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23" y="3200401"/>
            <a:ext cx="508337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effector/ Hand</a:t>
            </a:r>
            <a:endParaRPr lang="en-US" dirty="0"/>
          </a:p>
        </p:txBody>
      </p:sp>
      <p:pic>
        <p:nvPicPr>
          <p:cNvPr id="26" name="Picture 2" descr="C:\Documents and Settings\Steveo\My Documents\Engineering\BCS\spong_0471649902\prepare_present\jpgsd\ch01\01_0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700"/>
            <a:ext cx="552538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78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8927"/>
            <a:ext cx="8229599" cy="5511975"/>
          </a:xfrm>
        </p:spPr>
        <p:txBody>
          <a:bodyPr/>
          <a:lstStyle/>
          <a:p>
            <a:r>
              <a:rPr lang="en-US" dirty="0" smtClean="0"/>
              <a:t>Time to Stand up and act them out!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Common Kinematic Arrangements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489200" y="2504420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Really – stand up!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5074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Articulated Manipulator: </a:t>
            </a:r>
            <a:r>
              <a:rPr lang="en-US" dirty="0" smtClean="0"/>
              <a:t>RRR</a:t>
            </a:r>
            <a:endParaRPr lang="en-US" dirty="0"/>
          </a:p>
        </p:txBody>
      </p:sp>
      <p:pic>
        <p:nvPicPr>
          <p:cNvPr id="8" name="Picture 2" descr="C:\Documents and Settings\Steveo\My Documents\Engineering\BCS\spong_0471649902\prepare_present\jpgsd\ch01\01_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6" y="1231900"/>
            <a:ext cx="82296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335486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Articulated Manipulator, AKA revolute, elbow, anthropomorphic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3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Articulated Manipulator: </a:t>
            </a:r>
            <a:r>
              <a:rPr lang="en-US" dirty="0" smtClean="0"/>
              <a:t>RRR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Articulated Manipulator, AKA revolute, elbow, anthropomorphic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1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8229600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9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Manipulator: RRP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of the first manipulator designs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1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7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“Robot”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00766"/>
            <a:ext cx="5486400" cy="474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6667" r="17333"/>
          <a:stretch/>
        </p:blipFill>
        <p:spPr>
          <a:xfrm>
            <a:off x="177800" y="1500766"/>
            <a:ext cx="3413760" cy="4064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1778000"/>
            <a:ext cx="3962400" cy="358140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9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Steveo\My Documents\Engineering\BCS\spong_0471649902\prepare_present\jpgsd\ch01\01_14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6" t="1026" r="32099" b="24848"/>
          <a:stretch/>
        </p:blipFill>
        <p:spPr bwMode="auto">
          <a:xfrm>
            <a:off x="6019800" y="1409699"/>
            <a:ext cx="2895600" cy="367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SCARA: RRP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Selective Compliant Articulated Robot for Assembly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5700"/>
            <a:ext cx="5359400" cy="295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" descr="C:\Documents and Settings\Steveo\My Documents\Engineering\BCS\spong_0471649902\prepare_present\jpgsd\ch01\01_14.jpg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0"/>
          <a:stretch/>
        </p:blipFill>
        <p:spPr bwMode="auto">
          <a:xfrm>
            <a:off x="457200" y="4826000"/>
            <a:ext cx="82296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34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Cylindrical: RPP</a:t>
            </a:r>
            <a:endParaRPr lang="en-US" dirty="0"/>
          </a:p>
        </p:txBody>
      </p:sp>
      <p:pic>
        <p:nvPicPr>
          <p:cNvPr id="10" name="Picture 2" descr="C:\Documents and Settings\Steveo\My Documents\Engineering\BCS\spong_0471649902\prepare_present\jpgsd\ch01\01_1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33462"/>
            <a:ext cx="8229600" cy="526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60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Cartesian: </a:t>
            </a:r>
            <a:r>
              <a:rPr lang="en-US" dirty="0"/>
              <a:t>P</a:t>
            </a:r>
            <a:r>
              <a:rPr lang="en-US" dirty="0" smtClean="0"/>
              <a:t>PP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16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9700"/>
            <a:ext cx="82296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5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teveo\My Documents\Engineering\BCS\spong_0471649902\prepare_present\jpgsd\ch01\01_17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0"/>
            <a:ext cx="6134100" cy="673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0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problem 1, handout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Power</a:t>
            </a:r>
            <a:r>
              <a:rPr lang="en-US" sz="2400" dirty="0"/>
              <a:t>: electric/hydraulic/pneumatic</a:t>
            </a:r>
          </a:p>
          <a:p>
            <a:pPr marL="0" indent="0">
              <a:buNone/>
            </a:pPr>
            <a:r>
              <a:rPr lang="en-US" sz="2400" b="1" dirty="0"/>
              <a:t>Method of control</a:t>
            </a:r>
            <a:r>
              <a:rPr lang="en-US" sz="2400" dirty="0"/>
              <a:t>: servo/</a:t>
            </a:r>
            <a:r>
              <a:rPr lang="en-US" sz="2400" dirty="0" err="1"/>
              <a:t>nonservo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Application area</a:t>
            </a:r>
            <a:r>
              <a:rPr lang="en-US" sz="2400" dirty="0"/>
              <a:t>: assembly/</a:t>
            </a:r>
            <a:r>
              <a:rPr lang="en-US" sz="2400" dirty="0" err="1"/>
              <a:t>nonassembly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Geometry</a:t>
            </a:r>
            <a:r>
              <a:rPr lang="en-US" sz="2400" dirty="0"/>
              <a:t>: RRR</a:t>
            </a:r>
            <a:r>
              <a:rPr lang="en-US" sz="2400" dirty="0" smtClean="0"/>
              <a:t>, RRP, etc., </a:t>
            </a:r>
            <a:r>
              <a:rPr lang="en-US" sz="2400" dirty="0"/>
              <a:t>serial </a:t>
            </a:r>
            <a:r>
              <a:rPr lang="en-US" sz="2400" dirty="0" smtClean="0"/>
              <a:t>vs. </a:t>
            </a:r>
            <a:r>
              <a:rPr lang="en-US" sz="2400" dirty="0"/>
              <a:t>parallel</a:t>
            </a:r>
          </a:p>
          <a:p>
            <a:r>
              <a:rPr lang="en-US" sz="2400" i="1" dirty="0" smtClean="0"/>
              <a:t>arc </a:t>
            </a:r>
            <a:r>
              <a:rPr lang="en-US" sz="2400" i="1" dirty="0"/>
              <a:t>welding </a:t>
            </a:r>
            <a:r>
              <a:rPr lang="en-US" sz="2400" i="1" dirty="0" smtClean="0"/>
              <a:t>packing</a:t>
            </a:r>
            <a:r>
              <a:rPr lang="en-US" sz="2400" i="1" dirty="0"/>
              <a:t> </a:t>
            </a:r>
            <a:endParaRPr lang="en-US" sz="2400" dirty="0"/>
          </a:p>
          <a:p>
            <a:r>
              <a:rPr lang="en-US" sz="2400" i="1" dirty="0"/>
              <a:t> grinding, </a:t>
            </a:r>
            <a:endParaRPr lang="en-US" sz="2400" dirty="0"/>
          </a:p>
          <a:p>
            <a:r>
              <a:rPr lang="en-US" sz="2400" i="1" dirty="0"/>
              <a:t>parts inspection</a:t>
            </a:r>
            <a:r>
              <a:rPr lang="en-US" sz="2400" i="1" dirty="0" smtClean="0"/>
              <a:t>,</a:t>
            </a:r>
            <a:endParaRPr lang="en-US" sz="2400" dirty="0"/>
          </a:p>
          <a:p>
            <a:r>
              <a:rPr lang="en-US" sz="2400" i="1" dirty="0"/>
              <a:t> small parts assembly, </a:t>
            </a:r>
            <a:endParaRPr lang="en-US" sz="2400" dirty="0"/>
          </a:p>
          <a:p>
            <a:r>
              <a:rPr lang="en-US" sz="2400" i="1" dirty="0"/>
              <a:t>cleaning/spraying</a:t>
            </a:r>
            <a:r>
              <a:rPr lang="en-US" sz="2400" i="1" dirty="0" smtClean="0"/>
              <a:t>,</a:t>
            </a:r>
            <a:endParaRPr lang="en-US" sz="2400" dirty="0"/>
          </a:p>
          <a:p>
            <a:r>
              <a:rPr lang="en-US" sz="2400" i="1" dirty="0"/>
              <a:t> spot welding,</a:t>
            </a:r>
            <a:endParaRPr lang="en-US" sz="2400" dirty="0"/>
          </a:p>
          <a:p>
            <a:r>
              <a:rPr lang="en-US" sz="2400" i="1" dirty="0"/>
              <a:t> painting</a:t>
            </a:r>
            <a:endParaRPr lang="en-US" sz="2400" dirty="0"/>
          </a:p>
          <a:p>
            <a:endParaRPr lang="en-US" sz="2400" dirty="0"/>
          </a:p>
          <a:p>
            <a:pPr lvl="1"/>
            <a:endParaRPr lang="en-US" sz="2000" dirty="0" smtClean="0"/>
          </a:p>
        </p:txBody>
      </p:sp>
      <p:pic>
        <p:nvPicPr>
          <p:cNvPr id="5" name="Picture 2" descr="C:\Documents and Settings\Steveo\My Documents\Engineering\BCS\spong_0471649902\prepare_present\jpgsd\ch01\01_17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13" y="2947436"/>
            <a:ext cx="3846286" cy="422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40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Class</a:t>
            </a:r>
            <a:endParaRPr lang="en-US" dirty="0"/>
          </a:p>
        </p:txBody>
      </p:sp>
      <p:pic>
        <p:nvPicPr>
          <p:cNvPr id="15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200" y="6299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manipulator to move from home to A to follow surface contour to B at constant velocity while maintaining force 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5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Describe position of tool, A, B in common coordinate system </a:t>
            </a:r>
            <a:r>
              <a:rPr lang="en-US" sz="2400" dirty="0" smtClean="0"/>
              <a:t>(Ch. </a:t>
            </a:r>
            <a:r>
              <a:rPr lang="en-US" sz="2400" dirty="0" smtClean="0"/>
              <a:t>2: coordinate sys. and transformations)</a:t>
            </a:r>
          </a:p>
          <a:p>
            <a:r>
              <a:rPr lang="en-US" sz="2400" dirty="0" smtClean="0"/>
              <a:t>Typically robot has sensors to measure θ</a:t>
            </a:r>
            <a:r>
              <a:rPr lang="en-US" sz="2400" baseline="-25000" dirty="0" smtClean="0"/>
              <a:t>1, </a:t>
            </a:r>
            <a:r>
              <a:rPr lang="en-US" sz="2400" dirty="0" smtClean="0"/>
              <a:t>θ</a:t>
            </a:r>
            <a:r>
              <a:rPr lang="en-US" sz="2400" baseline="-25000" dirty="0" smtClean="0"/>
              <a:t>2,</a:t>
            </a:r>
            <a:r>
              <a:rPr lang="en-US" sz="2400" dirty="0" smtClean="0"/>
              <a:t> Forward Kinematics: determine position and orientation of end effector or tool in terms of joint variables</a:t>
            </a:r>
            <a:endParaRPr lang="en-US" sz="2400" baseline="-25000" dirty="0"/>
          </a:p>
          <a:p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 </a:t>
            </a:r>
            <a:r>
              <a:rPr lang="en-US" dirty="0" smtClean="0"/>
              <a:t>Ch.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3243262"/>
            <a:ext cx="6172200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63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</a:t>
            </a:r>
            <a:r>
              <a:rPr lang="en-US" dirty="0" smtClean="0"/>
              <a:t>Ch. </a:t>
            </a:r>
            <a:r>
              <a:rPr lang="en-US" dirty="0" smtClean="0"/>
              <a:t>3.2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6000"/>
            <a:ext cx="82296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95600" y="2819400"/>
            <a:ext cx="1244600" cy="558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40200" y="1752600"/>
            <a:ext cx="787400" cy="965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5800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16400" y="181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3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</a:t>
            </a:r>
            <a:r>
              <a:rPr lang="en-US" dirty="0" err="1" smtClean="0"/>
              <a:t>ch</a:t>
            </a:r>
            <a:r>
              <a:rPr lang="en-US" dirty="0" smtClean="0"/>
              <a:t> 3.2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457200" y="1092200"/>
            <a:ext cx="4495800" cy="3454400"/>
            <a:chOff x="2057400" y="1016000"/>
            <a:chExt cx="4495800" cy="3454400"/>
          </a:xfrm>
        </p:grpSpPr>
        <p:pic>
          <p:nvPicPr>
            <p:cNvPr id="4" name="Picture 2" descr="C:\Documents and Settings\Steveo\My Documents\Engineering\BCS\spong_0471649902\prepare_present\jpgsd\ch01\01_20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r="25926" b="28327"/>
            <a:stretch/>
          </p:blipFill>
          <p:spPr bwMode="auto">
            <a:xfrm>
              <a:off x="2057400" y="1016000"/>
              <a:ext cx="4495800" cy="345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2895600" y="2819400"/>
              <a:ext cx="1244600" cy="55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4140200" y="1752600"/>
              <a:ext cx="787400" cy="965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25800" y="2667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6400" y="181026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515861"/>
              </p:ext>
            </p:extLst>
          </p:nvPr>
        </p:nvGraphicFramePr>
        <p:xfrm>
          <a:off x="4038600" y="1572049"/>
          <a:ext cx="4340225" cy="107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2" name="Equation" r:id="rId6" imgW="1790700" imgH="444500" progId="Equation.3">
                  <p:embed/>
                </p:oleObj>
              </mc:Choice>
              <mc:Fallback>
                <p:oleObj name="Equation" r:id="rId6" imgW="179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1572049"/>
                        <a:ext cx="4340225" cy="107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777884"/>
              </p:ext>
            </p:extLst>
          </p:nvPr>
        </p:nvGraphicFramePr>
        <p:xfrm>
          <a:off x="3759200" y="3788291"/>
          <a:ext cx="5307511" cy="116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3" name="Equation" r:id="rId8" imgW="2844800" imgH="622300" progId="Equation.3">
                  <p:embed/>
                </p:oleObj>
              </mc:Choice>
              <mc:Fallback>
                <p:oleObj name="Equation" r:id="rId8" imgW="2844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9200" y="3788291"/>
                        <a:ext cx="5307511" cy="116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579239"/>
              </p:ext>
            </p:extLst>
          </p:nvPr>
        </p:nvGraphicFramePr>
        <p:xfrm>
          <a:off x="2814638" y="5160963"/>
          <a:ext cx="5827712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Equation" r:id="rId10" imgW="3124200" imgH="571500" progId="Equation.3">
                  <p:embed/>
                </p:oleObj>
              </mc:Choice>
              <mc:Fallback>
                <p:oleObj name="Equation" r:id="rId10" imgW="3124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4638" y="5160963"/>
                        <a:ext cx="5827712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38600" y="1182132"/>
            <a:ext cx="243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end effector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70330" y="3112532"/>
            <a:ext cx="49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Orientation of tool </a:t>
            </a:r>
            <a:r>
              <a:rPr lang="en-US" dirty="0" smtClean="0"/>
              <a:t>frame found by projecting coordinate frame 2 onto 0: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1125" y="5160963"/>
            <a:ext cx="27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Rotation </a:t>
            </a:r>
            <a:r>
              <a:rPr lang="en-US" b="1" dirty="0" smtClean="0"/>
              <a:t>matrix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Orientation of coordinate frame 2 according to coordinate frame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 command the robot to move to A we need to determine </a:t>
            </a:r>
            <a:r>
              <a:rPr lang="en-US" dirty="0"/>
              <a:t>θ</a:t>
            </a:r>
            <a:r>
              <a:rPr lang="en-US" baseline="-25000" dirty="0"/>
              <a:t>1, </a:t>
            </a:r>
            <a:r>
              <a:rPr lang="en-US" dirty="0" smtClean="0"/>
              <a:t>θ</a:t>
            </a:r>
            <a:r>
              <a:rPr lang="en-US" baseline="-25000" dirty="0" smtClean="0"/>
              <a:t>2.  </a:t>
            </a:r>
            <a:r>
              <a:rPr lang="en-US" sz="2800" dirty="0" smtClean="0"/>
              <a:t>[nonlinear equations to invert]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2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1464"/>
            <a:ext cx="8229600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Worldwide robots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29210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143000"/>
            <a:ext cx="8480778" cy="5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142999"/>
            <a:ext cx="7956550" cy="53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8539"/>
            <a:ext cx="8229600" cy="493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89825"/>
              </p:ext>
            </p:extLst>
          </p:nvPr>
        </p:nvGraphicFramePr>
        <p:xfrm>
          <a:off x="1327150" y="2575718"/>
          <a:ext cx="19399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7150" y="2575718"/>
                        <a:ext cx="1939925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2495905">
            <a:off x="3755586" y="1328593"/>
            <a:ext cx="607966" cy="34241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0"/>
            <a:ext cx="5207000" cy="44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31431"/>
              </p:ext>
            </p:extLst>
          </p:nvPr>
        </p:nvGraphicFramePr>
        <p:xfrm>
          <a:off x="4756150" y="1817688"/>
          <a:ext cx="39957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Equation" r:id="rId5" imgW="1549400" imgH="241300" progId="Equation.3">
                  <p:embed/>
                </p:oleObj>
              </mc:Choice>
              <mc:Fallback>
                <p:oleObj name="Equation" r:id="rId5" imgW="154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150" y="1817688"/>
                        <a:ext cx="3995738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1887"/>
              </p:ext>
            </p:extLst>
          </p:nvPr>
        </p:nvGraphicFramePr>
        <p:xfrm>
          <a:off x="4737101" y="3073275"/>
          <a:ext cx="4406900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7" imgW="2362200" imgH="1282700" progId="Equation.3">
                  <p:embed/>
                </p:oleObj>
              </mc:Choice>
              <mc:Fallback>
                <p:oleObj name="Equation" r:id="rId7" imgW="2362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7101" y="3073275"/>
                        <a:ext cx="4406900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91487" y="988370"/>
            <a:ext cx="44525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Law of cosines:  triangle sides </a:t>
            </a:r>
            <a:r>
              <a:rPr lang="en-US" sz="2400" dirty="0" err="1" smtClean="0"/>
              <a:t>a,b,c</a:t>
            </a:r>
            <a:r>
              <a:rPr lang="en-US" sz="2400" dirty="0" smtClean="0"/>
              <a:t>, and angle opposite c is </a:t>
            </a:r>
            <a:r>
              <a:rPr lang="en-US" sz="2400" dirty="0" err="1" smtClean="0"/>
              <a:t>θ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,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9186" y="5096305"/>
            <a:ext cx="16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8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Kinematics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1"/>
            <a:ext cx="3632200" cy="31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54400" y="988370"/>
            <a:ext cx="44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Differentiate kinematic equations:</a:t>
            </a:r>
            <a:endParaRPr lang="en-US" sz="2400" baseline="-250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05707"/>
              </p:ext>
            </p:extLst>
          </p:nvPr>
        </p:nvGraphicFramePr>
        <p:xfrm>
          <a:off x="3343275" y="1276564"/>
          <a:ext cx="5232399" cy="280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5" imgW="2413000" imgH="1295400" progId="Equation.3">
                  <p:embed/>
                </p:oleObj>
              </mc:Choice>
              <mc:Fallback>
                <p:oleObj name="Equation" r:id="rId5" imgW="24130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3275" y="1276564"/>
                        <a:ext cx="5232399" cy="280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10739"/>
              </p:ext>
            </p:extLst>
          </p:nvPr>
        </p:nvGraphicFramePr>
        <p:xfrm>
          <a:off x="957942" y="4117591"/>
          <a:ext cx="6382658" cy="272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Equation" r:id="rId7" imgW="3213100" imgH="1371600" progId="Equation.3">
                  <p:embed/>
                </p:oleObj>
              </mc:Choice>
              <mc:Fallback>
                <p:oleObj name="Equation" r:id="rId7" imgW="3213100" imgH="137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7942" y="4117591"/>
                        <a:ext cx="6382658" cy="2722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066010" y="4298063"/>
            <a:ext cx="360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 =  Matrix </a:t>
            </a:r>
            <a:r>
              <a:rPr lang="en-US" sz="2400" dirty="0" err="1" smtClean="0"/>
              <a:t>Jacobian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805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</a:t>
            </a:r>
            <a:r>
              <a:rPr lang="en-US" dirty="0"/>
              <a:t>.</a:t>
            </a:r>
            <a:r>
              <a:rPr lang="en-US" dirty="0" smtClean="0"/>
              <a:t> Velocity Kinematics </a:t>
            </a:r>
            <a:r>
              <a:rPr lang="en-US" dirty="0" smtClean="0"/>
              <a:t>Ch.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4492625" y="1143001"/>
            <a:ext cx="4651375" cy="398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07063"/>
              </p:ext>
            </p:extLst>
          </p:nvPr>
        </p:nvGraphicFramePr>
        <p:xfrm>
          <a:off x="259705" y="4170866"/>
          <a:ext cx="8427095" cy="187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2" name="Equation" r:id="rId6" imgW="4622800" imgH="1028700" progId="Equation.3">
                  <p:embed/>
                </p:oleObj>
              </mc:Choice>
              <mc:Fallback>
                <p:oleObj name="Equation" r:id="rId6" imgW="4622800" imgH="1028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705" y="4170866"/>
                        <a:ext cx="8427095" cy="1874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53017"/>
              </p:ext>
            </p:extLst>
          </p:nvPr>
        </p:nvGraphicFramePr>
        <p:xfrm>
          <a:off x="656317" y="1491397"/>
          <a:ext cx="2915558" cy="190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Equation" r:id="rId8" imgW="1536700" imgH="1003300" progId="Equation.3">
                  <p:embed/>
                </p:oleObj>
              </mc:Choice>
              <mc:Fallback>
                <p:oleObj name="Equation" r:id="rId8" imgW="1536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317" y="1491397"/>
                        <a:ext cx="2915558" cy="190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10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</a:t>
            </a:r>
            <a:r>
              <a:rPr lang="en-US" dirty="0" smtClean="0"/>
              <a:t>Ch.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6114"/>
            <a:ext cx="8229600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55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course is about robot manipulators &amp; ROS</a:t>
            </a:r>
          </a:p>
          <a:p>
            <a:r>
              <a:rPr lang="en-US" dirty="0" smtClean="0"/>
              <a:t>We looked at a basic 2-link system: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" y="2135717"/>
            <a:ext cx="7391400" cy="4722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75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Work through the textbook examples in Chapter 1</a:t>
            </a:r>
          </a:p>
          <a:p>
            <a:r>
              <a:rPr lang="en-US" b="1" dirty="0" smtClean="0"/>
              <a:t>Study Sections 2.1, 2.2 for Lecture 2</a:t>
            </a:r>
          </a:p>
          <a:p>
            <a:pPr lvl="1"/>
            <a:r>
              <a:rPr lang="en-US" b="1" dirty="0" smtClean="0"/>
              <a:t>This is important</a:t>
            </a:r>
            <a:r>
              <a:rPr lang="en-US" dirty="0" smtClean="0"/>
              <a:t>: I want you to come prepared for each class by reading ahead, and have an idea of what to expect</a:t>
            </a:r>
          </a:p>
          <a:p>
            <a:pPr lvl="2"/>
            <a:r>
              <a:rPr lang="en-US" dirty="0" smtClean="0"/>
              <a:t>Write down your questions and bring them with you</a:t>
            </a:r>
          </a:p>
          <a:p>
            <a:pPr lvl="2"/>
            <a:r>
              <a:rPr lang="en-US" i="1" u="sng" dirty="0" smtClean="0">
                <a:solidFill>
                  <a:srgbClr val="C90000"/>
                </a:solidFill>
              </a:rPr>
              <a:t>I may do a quiz in class based on your assigned reading</a:t>
            </a:r>
          </a:p>
          <a:p>
            <a:pPr lvl="1"/>
            <a:r>
              <a:rPr lang="en-US" b="1" dirty="0" smtClean="0"/>
              <a:t>This is good for you</a:t>
            </a:r>
          </a:p>
          <a:p>
            <a:pPr lvl="2"/>
            <a:r>
              <a:rPr lang="en-US" dirty="0" smtClean="0"/>
              <a:t>Advance reading will help you grasp the subject with much less effort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81323"/>
              </p:ext>
            </p:extLst>
          </p:nvPr>
        </p:nvGraphicFramePr>
        <p:xfrm>
          <a:off x="547913" y="1059543"/>
          <a:ext cx="8434249" cy="108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5943600" imgH="762000" progId="Word.Document.12">
                  <p:embed/>
                </p:oleObj>
              </mc:Choice>
              <mc:Fallback>
                <p:oleObj name="Document" r:id="rId3" imgW="59436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913" y="1059543"/>
                        <a:ext cx="8434249" cy="108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Description: C:\Documents and Settings\Steveo\My Documents\Engineering\BCS\spong_0471649902\prepare_present\jpgsd\ch01\01_25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89"/>
          <a:stretch>
            <a:fillRect/>
          </a:stretch>
        </p:blipFill>
        <p:spPr bwMode="auto">
          <a:xfrm>
            <a:off x="2884170" y="2743200"/>
            <a:ext cx="337566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33376" y="4256465"/>
            <a:ext cx="81438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3.  </a:t>
            </a:r>
            <a:r>
              <a:rPr lang="en-US" i="1" dirty="0"/>
              <a:t>Grad students</a:t>
            </a:r>
            <a:r>
              <a:rPr lang="en-US" dirty="0"/>
              <a:t>: suppose we could close every factory today and reopen them tomorrow fully automated with robots.  What would be some of the economic and social consequences of such a development?</a:t>
            </a:r>
          </a:p>
          <a:p>
            <a:r>
              <a:rPr lang="en-US" i="1" dirty="0"/>
              <a:t>Undergrads</a:t>
            </a:r>
            <a:r>
              <a:rPr lang="en-US" dirty="0"/>
              <a:t>: Suppose a law were passed banning all future use of industrial robots. What would be some of the economic and social consequences of such an act?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488" y="894480"/>
            <a:ext cx="8735797" cy="5174666"/>
          </a:xfrm>
        </p:spPr>
        <p:txBody>
          <a:bodyPr/>
          <a:lstStyle/>
          <a:p>
            <a:r>
              <a:rPr lang="en-US" b="1" dirty="0" smtClean="0">
                <a:solidFill>
                  <a:srgbClr val="C90000"/>
                </a:solidFill>
              </a:rPr>
              <a:t>This course will use a lot of mathematics</a:t>
            </a:r>
          </a:p>
          <a:p>
            <a:pPr lvl="1"/>
            <a:r>
              <a:rPr lang="en-US" b="1" dirty="0" smtClean="0"/>
              <a:t>This material can only be learned from solving practice problems </a:t>
            </a:r>
            <a:r>
              <a:rPr lang="en-US" b="1" u="sng" dirty="0" smtClean="0"/>
              <a:t>every day</a:t>
            </a:r>
          </a:p>
          <a:p>
            <a:pPr lvl="1"/>
            <a:r>
              <a:rPr lang="en-US" b="1" dirty="0" smtClean="0"/>
              <a:t>Every class will have an in-class activity</a:t>
            </a:r>
          </a:p>
          <a:p>
            <a:pPr lvl="1"/>
            <a:r>
              <a:rPr lang="en-US" b="1" dirty="0" smtClean="0"/>
              <a:t>Come prepared to each class</a:t>
            </a:r>
            <a:endParaRPr lang="en-US" b="1" dirty="0"/>
          </a:p>
          <a:p>
            <a:pPr lvl="1"/>
            <a:r>
              <a:rPr lang="en-US" b="1" dirty="0" smtClean="0"/>
              <a:t>Do not fall behind</a:t>
            </a:r>
            <a:endParaRPr lang="en-US" b="1" dirty="0"/>
          </a:p>
          <a:p>
            <a:r>
              <a:rPr lang="en-US" b="1" dirty="0" smtClean="0">
                <a:solidFill>
                  <a:srgbClr val="C90000"/>
                </a:solidFill>
              </a:rPr>
              <a:t>Immediate Action Items for you: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Brush up on your Math, especially Trigonometry (</a:t>
            </a:r>
            <a:r>
              <a:rPr lang="en-US" b="1" i="1" dirty="0" smtClean="0">
                <a:solidFill>
                  <a:srgbClr val="000000"/>
                </a:solidFill>
              </a:rPr>
              <a:t>really</a:t>
            </a:r>
            <a:r>
              <a:rPr lang="en-US" b="1" dirty="0" smtClean="0">
                <a:solidFill>
                  <a:srgbClr val="000000"/>
                </a:solidFill>
              </a:rPr>
              <a:t>), and Linear Algebra (appendix A and B)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Sign up for </a:t>
            </a:r>
            <a:r>
              <a:rPr lang="en-US" b="1" dirty="0" err="1" smtClean="0">
                <a:solidFill>
                  <a:srgbClr val="000000"/>
                </a:solidFill>
              </a:rPr>
              <a:t>swarmathon</a:t>
            </a:r>
            <a:r>
              <a:rPr lang="en-US" b="1" dirty="0" smtClean="0">
                <a:solidFill>
                  <a:srgbClr val="000000"/>
                </a:solidFill>
              </a:rPr>
              <a:t> &amp; </a:t>
            </a:r>
            <a:r>
              <a:rPr lang="en-US" b="1" dirty="0" err="1" smtClean="0">
                <a:solidFill>
                  <a:srgbClr val="000000"/>
                </a:solidFill>
              </a:rPr>
              <a:t>github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u="sng" dirty="0">
                <a:hlinkClick r:id="rId2"/>
              </a:rPr>
              <a:t>https://github.com/UH-ECE6397</a:t>
            </a:r>
            <a:r>
              <a:rPr lang="en-US" dirty="0"/>
              <a:t> </a:t>
            </a:r>
            <a:endParaRPr lang="en-US" b="1" dirty="0" smtClean="0">
              <a:solidFill>
                <a:srgbClr val="000000"/>
              </a:solidFill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Download </a:t>
            </a:r>
            <a:r>
              <a:rPr lang="en-US" b="1" i="1" dirty="0" smtClean="0">
                <a:solidFill>
                  <a:srgbClr val="000000"/>
                </a:solidFill>
              </a:rPr>
              <a:t>A Gentle Introduction to ROS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MATLAB for some of our assignments and examples</a:t>
            </a:r>
          </a:p>
          <a:p>
            <a:r>
              <a:rPr lang="en-US" dirty="0" smtClean="0"/>
              <a:t>You learned to use in ECE 1331</a:t>
            </a:r>
          </a:p>
          <a:p>
            <a:pPr lvl="1"/>
            <a:r>
              <a:rPr lang="en-US" dirty="0" smtClean="0"/>
              <a:t>You have a month to brush up your MATLAB skills</a:t>
            </a:r>
          </a:p>
          <a:p>
            <a:r>
              <a:rPr lang="en-US" dirty="0" smtClean="0"/>
              <a:t>Get latest MATLAB version on your computer</a:t>
            </a:r>
          </a:p>
          <a:p>
            <a:pPr lvl="1"/>
            <a:r>
              <a:rPr lang="en-US" dirty="0" smtClean="0"/>
              <a:t>Free campus-wide license</a:t>
            </a:r>
          </a:p>
          <a:p>
            <a:r>
              <a:rPr lang="en-US" dirty="0" smtClean="0"/>
              <a:t>Each 3-person team needs access to a computer with ROS, and each member needs time on it</a:t>
            </a:r>
          </a:p>
          <a:p>
            <a:r>
              <a:rPr lang="en-US" dirty="0" err="1" smtClean="0"/>
              <a:t>Swarmathon</a:t>
            </a:r>
            <a:r>
              <a:rPr lang="en-US" dirty="0" smtClean="0"/>
              <a:t> uses C++, ROS has wrappers for any language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1" y="978927"/>
            <a:ext cx="8940800" cy="5511975"/>
          </a:xfrm>
        </p:spPr>
        <p:txBody>
          <a:bodyPr/>
          <a:lstStyle/>
          <a:p>
            <a:r>
              <a:rPr lang="en-US" b="1" dirty="0" smtClean="0"/>
              <a:t>I like to use Mathematica for playing around with </a:t>
            </a:r>
            <a:r>
              <a:rPr lang="en-US" b="1" dirty="0"/>
              <a:t>robots </a:t>
            </a:r>
            <a:r>
              <a:rPr lang="en-US" sz="1800" b="1" dirty="0">
                <a:hlinkClick r:id="rId2"/>
              </a:rPr>
              <a:t>http://demonstrations.wolfram.com/author.html?author=Aaron+</a:t>
            </a:r>
            <a:r>
              <a:rPr lang="en-US" sz="1800" b="1" dirty="0" smtClean="0">
                <a:hlinkClick r:id="rId2"/>
              </a:rPr>
              <a:t>Becker</a:t>
            </a:r>
            <a:r>
              <a:rPr lang="en-US" sz="1800" b="1" dirty="0" smtClean="0"/>
              <a:t> </a:t>
            </a:r>
            <a:endParaRPr lang="en-US" sz="1800" b="1" dirty="0" smtClean="0"/>
          </a:p>
          <a:p>
            <a:pPr lvl="1"/>
            <a:r>
              <a:rPr lang="en-US" dirty="0" smtClean="0"/>
              <a:t>Fun and informative</a:t>
            </a:r>
          </a:p>
          <a:p>
            <a:pPr lvl="1"/>
            <a:r>
              <a:rPr lang="en-US" dirty="0" smtClean="0"/>
              <a:t>Great for verifying solutions to problems</a:t>
            </a:r>
          </a:p>
          <a:p>
            <a:pPr lvl="1"/>
            <a:r>
              <a:rPr lang="en-US" dirty="0" smtClean="0"/>
              <a:t>You are welcome to try it, but it is not required</a:t>
            </a:r>
          </a:p>
          <a:p>
            <a:r>
              <a:rPr lang="en-US" b="1" dirty="0" smtClean="0"/>
              <a:t>Free download for all UH students and faculty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r>
              <a:rPr lang="en-US" sz="2400" dirty="0"/>
              <a:t>A </a:t>
            </a:r>
            <a:r>
              <a:rPr lang="en-US" sz="2400" i="1" dirty="0" smtClean="0"/>
              <a:t>published</a:t>
            </a:r>
            <a:r>
              <a:rPr lang="en-US" sz="2400" dirty="0" smtClean="0"/>
              <a:t>, </a:t>
            </a:r>
            <a:r>
              <a:rPr lang="en-US" sz="2400" dirty="0"/>
              <a:t>intro-to-robotics</a:t>
            </a:r>
            <a:r>
              <a:rPr lang="en-US" sz="2400" dirty="0" smtClean="0"/>
              <a:t>-Mathematica </a:t>
            </a:r>
            <a:r>
              <a:rPr lang="en-US" sz="2400" dirty="0"/>
              <a:t>demonstration (with Dr. Becker as the last author), will add 2.5 to 6% to your final grade. Some topics include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demonstration on inverse velocity kinematics as robot traces out a square and circle,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calculation and plot of manipulability ellipse of robot arm at different configurations,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demonstration on DH parameters,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visualization of robot workspace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configuration </a:t>
            </a:r>
            <a:r>
              <a:rPr lang="en-US" sz="2400" dirty="0" smtClean="0"/>
              <a:t>vs. </a:t>
            </a:r>
            <a:r>
              <a:rPr lang="en-US" sz="2400" dirty="0"/>
              <a:t>workspace of an RR robot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visualization of workspace singularities.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4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Instructor</a:t>
            </a:r>
            <a:r>
              <a:rPr lang="en-US" dirty="0" smtClean="0"/>
              <a:t>: Aaron Becker</a:t>
            </a:r>
          </a:p>
          <a:p>
            <a:pPr lvl="1"/>
            <a:r>
              <a:rPr lang="en-US" dirty="0" smtClean="0"/>
              <a:t>Email (best): 	</a:t>
            </a:r>
            <a:r>
              <a:rPr lang="en-US" dirty="0" smtClean="0">
                <a:hlinkClick r:id="rId2"/>
              </a:rPr>
              <a:t>atbecker@uh.edu</a:t>
            </a:r>
            <a:endParaRPr lang="en-US" dirty="0" smtClean="0"/>
          </a:p>
          <a:p>
            <a:pPr lvl="1"/>
            <a:r>
              <a:rPr lang="en-US" dirty="0" smtClean="0"/>
              <a:t>Phone: 713-74306671</a:t>
            </a:r>
          </a:p>
          <a:p>
            <a:pPr lvl="1"/>
            <a:r>
              <a:rPr lang="en-US" dirty="0" smtClean="0"/>
              <a:t>Office: Room N338, Engineering Building 1</a:t>
            </a:r>
          </a:p>
          <a:p>
            <a:pPr lvl="1"/>
            <a:r>
              <a:rPr lang="is-IS" dirty="0" smtClean="0"/>
              <a:t>Office hours: Tues </a:t>
            </a:r>
            <a:r>
              <a:rPr lang="is-IS" dirty="0"/>
              <a:t>&amp; Thursdays 2-3:</a:t>
            </a:r>
            <a:r>
              <a:rPr lang="is-IS" dirty="0" smtClean="0"/>
              <a:t>30pm</a:t>
            </a:r>
            <a:endParaRPr lang="en-US" dirty="0" smtClean="0"/>
          </a:p>
          <a:p>
            <a:r>
              <a:rPr lang="en-US" b="1" dirty="0" smtClean="0"/>
              <a:t>TA</a:t>
            </a:r>
            <a:r>
              <a:rPr lang="en-US" dirty="0" smtClean="0"/>
              <a:t>: Li Huang</a:t>
            </a:r>
          </a:p>
          <a:p>
            <a:pPr lvl="1"/>
            <a:r>
              <a:rPr lang="en-US" dirty="0" smtClean="0"/>
              <a:t>Email: 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lihuang.mech@gmail.com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Phone: </a:t>
            </a:r>
            <a:r>
              <a:rPr lang="en-US" dirty="0"/>
              <a:t>(713) 743-7296 </a:t>
            </a:r>
            <a:endParaRPr lang="en-US" dirty="0" smtClean="0"/>
          </a:p>
          <a:p>
            <a:pPr lvl="1"/>
            <a:r>
              <a:rPr lang="en-US" dirty="0"/>
              <a:t>Office hours: 2:00-3:30pm, Mon &amp; Wed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4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124442"/>
              </p:ext>
            </p:extLst>
          </p:nvPr>
        </p:nvGraphicFramePr>
        <p:xfrm>
          <a:off x="531657" y="1073501"/>
          <a:ext cx="7984693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930"/>
                <a:gridCol w="2648279"/>
                <a:gridCol w="807330"/>
                <a:gridCol w="22841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Schedule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Adjustment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Worksheet (in class)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per lecture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</a:t>
                      </a:r>
                      <a:r>
                        <a:rPr lang="en-US" baseline="0" dirty="0" smtClean="0"/>
                        <a:t> score dropped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Homeworks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per chapter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 score dropped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 /ROS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Mid-term 2 (</a:t>
                      </a:r>
                      <a:r>
                        <a:rPr lang="en-US" dirty="0" err="1" smtClean="0"/>
                        <a:t>Ch</a:t>
                      </a:r>
                      <a:r>
                        <a:rPr lang="en-US" dirty="0" smtClean="0"/>
                        <a:t> 3 – 4)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Final Exam (</a:t>
                      </a:r>
                      <a:r>
                        <a:rPr lang="en-US" dirty="0" err="1" smtClean="0"/>
                        <a:t>Ch</a:t>
                      </a:r>
                      <a:r>
                        <a:rPr lang="en-US" smtClean="0"/>
                        <a:t> 1 </a:t>
                      </a:r>
                      <a:r>
                        <a:rPr lang="en-US" dirty="0" smtClean="0"/>
                        <a:t>– 6)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Finals Week (Date TBD)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Grades are Assigned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71351" y="3179249"/>
            <a:ext cx="8229599" cy="30419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Relative Grading</a:t>
            </a:r>
          </a:p>
          <a:p>
            <a:pPr lvl="1"/>
            <a:r>
              <a:rPr lang="en-US" sz="2400" dirty="0" smtClean="0"/>
              <a:t>All students are ranked based on overall grade</a:t>
            </a:r>
          </a:p>
          <a:p>
            <a:pPr lvl="1"/>
            <a:r>
              <a:rPr lang="en-US" sz="2400" dirty="0" smtClean="0"/>
              <a:t>Letter grades based on your rank in class</a:t>
            </a:r>
          </a:p>
          <a:p>
            <a:r>
              <a:rPr lang="en-US" sz="2800" b="1" dirty="0" smtClean="0"/>
              <a:t>Generous reward for effort</a:t>
            </a:r>
          </a:p>
          <a:p>
            <a:pPr lvl="1"/>
            <a:r>
              <a:rPr lang="en-US" sz="2400" dirty="0" smtClean="0"/>
              <a:t>Attempt everything &amp; do your </a:t>
            </a:r>
            <a:r>
              <a:rPr lang="en-US" sz="2400" dirty="0" smtClean="0"/>
              <a:t>best</a:t>
            </a:r>
          </a:p>
          <a:p>
            <a:pPr lvl="1"/>
            <a:r>
              <a:rPr lang="en-US" sz="2400" dirty="0"/>
              <a:t>I’m looking for 1-2 new grad </a:t>
            </a:r>
            <a:r>
              <a:rPr lang="en-US" sz="2400" dirty="0" smtClean="0"/>
              <a:t>students</a:t>
            </a:r>
            <a:endParaRPr lang="en-US" sz="2400" dirty="0" smtClean="0"/>
          </a:p>
          <a:p>
            <a:r>
              <a:rPr lang="en-US" sz="2800" b="1" dirty="0" smtClean="0"/>
              <a:t>Be honest and stay out of trouble</a:t>
            </a:r>
          </a:p>
          <a:p>
            <a:pPr lvl="1"/>
            <a:r>
              <a:rPr lang="en-US" sz="2400" dirty="0" smtClean="0"/>
              <a:t>Simply not worth it</a:t>
            </a:r>
            <a:r>
              <a:rPr lang="en-US" sz="2400" dirty="0" smtClean="0"/>
              <a:t>!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684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1990</Words>
  <Application>Microsoft Macintosh PowerPoint</Application>
  <PresentationFormat>On-screen Show (4:3)</PresentationFormat>
  <Paragraphs>292</Paragraphs>
  <Slides>47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Office Theme</vt:lpstr>
      <vt:lpstr>Equation</vt:lpstr>
      <vt:lpstr>Microsoft Equation</vt:lpstr>
      <vt:lpstr>Microsoft Word Document</vt:lpstr>
      <vt:lpstr>PowerPoint Presentation</vt:lpstr>
      <vt:lpstr>Welcome!</vt:lpstr>
      <vt:lpstr>“Robot”</vt:lpstr>
      <vt:lpstr>Worldwide robots</vt:lpstr>
      <vt:lpstr>Important</vt:lpstr>
      <vt:lpstr>Software</vt:lpstr>
      <vt:lpstr>Optional Software</vt:lpstr>
      <vt:lpstr>Instructor</vt:lpstr>
      <vt:lpstr>How Grades are Assigned</vt:lpstr>
      <vt:lpstr>Course Policies</vt:lpstr>
      <vt:lpstr>Required Textbook</vt:lpstr>
      <vt:lpstr>Assemble your teams by Jan 28 </vt:lpstr>
      <vt:lpstr>Two Projects</vt:lpstr>
      <vt:lpstr>Mathematical Modeling of Robots</vt:lpstr>
      <vt:lpstr>Symbolic Representation</vt:lpstr>
      <vt:lpstr>Configuration Space</vt:lpstr>
      <vt:lpstr>Configuration Space</vt:lpstr>
      <vt:lpstr>Tricky: State Space / Workspace</vt:lpstr>
      <vt:lpstr>Classifying Robot Manipulators</vt:lpstr>
      <vt:lpstr>Classifying Robot Manipulators</vt:lpstr>
      <vt:lpstr>Classifying Robot Manipulators</vt:lpstr>
      <vt:lpstr>Robot System</vt:lpstr>
      <vt:lpstr>Why Rotational Links?</vt:lpstr>
      <vt:lpstr>Wrists</vt:lpstr>
      <vt:lpstr>End effector/ Hand</vt:lpstr>
      <vt:lpstr>Common Kinematic Arrangements</vt:lpstr>
      <vt:lpstr>Articulated Manipulator: RRR</vt:lpstr>
      <vt:lpstr>Articulated Manipulator: RRR</vt:lpstr>
      <vt:lpstr>Spherical Manipulator: RRP</vt:lpstr>
      <vt:lpstr>SCARA: RRP</vt:lpstr>
      <vt:lpstr>Cylindrical: RPP</vt:lpstr>
      <vt:lpstr>Cartesian: PPP</vt:lpstr>
      <vt:lpstr>PowerPoint Presentation</vt:lpstr>
      <vt:lpstr>Activity: problem 1, handout</vt:lpstr>
      <vt:lpstr>Outline Of Class</vt:lpstr>
      <vt:lpstr>Coordinate System Ch. 2</vt:lpstr>
      <vt:lpstr>Forward Kinematics Ch. 3.2</vt:lpstr>
      <vt:lpstr>Forward Kinematics ch 3.2</vt:lpstr>
      <vt:lpstr>Inverse Kinematics Ch 3.3</vt:lpstr>
      <vt:lpstr>Inverse Kinematics Ch 3.3</vt:lpstr>
      <vt:lpstr>Inverse Kinematics Ch 3.3</vt:lpstr>
      <vt:lpstr>Velocity Kinematics Ch 4</vt:lpstr>
      <vt:lpstr>Inv. Velocity Kinematics Ch. 4</vt:lpstr>
      <vt:lpstr>Singular Configurations Ch. 4</vt:lpstr>
      <vt:lpstr>Summary</vt:lpstr>
      <vt:lpstr>For the Next Class</vt:lpstr>
      <vt:lpstr>In class worksheet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117</cp:revision>
  <dcterms:created xsi:type="dcterms:W3CDTF">2015-11-24T18:35:18Z</dcterms:created>
  <dcterms:modified xsi:type="dcterms:W3CDTF">2016-01-19T22:29:17Z</dcterms:modified>
</cp:coreProperties>
</file>